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70" r:id="rId14"/>
    <p:sldId id="267" r:id="rId15"/>
    <p:sldId id="269" r:id="rId16"/>
    <p:sldId id="26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49828F-443C-4A10-B136-684B53A9A2F6}" type="datetimeFigureOut">
              <a:rPr lang="en-US" smtClean="0"/>
              <a:t>11/13/2019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193BF9-F35F-4CBA-9BD2-E2E59C7AB65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193BF9-F35F-4CBA-9BD2-E2E59C7AB650}"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0881DEB8-CB16-47AB-A065-55FA5F367D23}"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881DEB8-CB16-47AB-A065-55FA5F367D23}"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881DEB8-CB16-47AB-A065-55FA5F367D23}"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22EC1FA-726A-4A85-B655-1F6126BFBB34}" type="datetimeFigureOut">
              <a:rPr lang="en-US" smtClean="0"/>
              <a:pPr/>
              <a:t>11/13/2019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881DEB8-CB16-47AB-A065-55FA5F367D23}"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22EC1FA-726A-4A85-B655-1F6126BFBB34}" type="datetimeFigureOut">
              <a:rPr lang="en-US" smtClean="0"/>
              <a:pPr/>
              <a:t>11/13/2019</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881DEB8-CB16-47AB-A065-55FA5F367D23}"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latin typeface="Algerian" pitchFamily="82" charset="0"/>
              </a:rPr>
              <a:t>DAIL YOUR CAR</a:t>
            </a:r>
            <a:endParaRPr lang="en-US" dirty="0">
              <a:latin typeface="Algerian" pitchFamily="82" charset="0"/>
            </a:endParaRPr>
          </a:p>
        </p:txBody>
      </p:sp>
      <p:sp>
        <p:nvSpPr>
          <p:cNvPr id="3" name="Subtitle 2"/>
          <p:cNvSpPr>
            <a:spLocks noGrp="1"/>
          </p:cNvSpPr>
          <p:nvPr>
            <p:ph type="subTitle" idx="1"/>
          </p:nvPr>
        </p:nvSpPr>
        <p:spPr>
          <a:xfrm>
            <a:off x="1219200" y="1981200"/>
            <a:ext cx="7711440" cy="1981200"/>
          </a:xfrm>
        </p:spPr>
        <p:txBody>
          <a:bodyPr>
            <a:noAutofit/>
          </a:bodyPr>
          <a:lstStyle/>
          <a:p>
            <a:pPr>
              <a:lnSpc>
                <a:spcPct val="160000"/>
              </a:lnSpc>
            </a:pPr>
            <a:r>
              <a:rPr lang="en-US" sz="2200" b="1" u="sng" dirty="0" smtClean="0">
                <a:latin typeface="Cambria Math" pitchFamily="18" charset="0"/>
                <a:ea typeface="Cambria Math" pitchFamily="18" charset="0"/>
              </a:rPr>
              <a:t>Objectives:</a:t>
            </a:r>
          </a:p>
          <a:p>
            <a:pPr algn="just">
              <a:lnSpc>
                <a:spcPct val="160000"/>
              </a:lnSpc>
              <a:buFont typeface="Wingdings" pitchFamily="2" charset="2"/>
              <a:buChar char="Ø"/>
            </a:pPr>
            <a:r>
              <a:rPr lang="en-US" sz="2200" dirty="0" smtClean="0">
                <a:latin typeface="Cambria Math" pitchFamily="18" charset="0"/>
                <a:ea typeface="Cambria Math" pitchFamily="18" charset="0"/>
              </a:rPr>
              <a:t> System Designed Specially for three Different Ranges of Car Rental System.</a:t>
            </a:r>
          </a:p>
          <a:p>
            <a:pPr algn="just">
              <a:lnSpc>
                <a:spcPct val="160000"/>
              </a:lnSpc>
              <a:buFont typeface="Wingdings" pitchFamily="2" charset="2"/>
              <a:buChar char="Ø"/>
            </a:pPr>
            <a:r>
              <a:rPr lang="en-US" sz="2200" dirty="0" smtClean="0">
                <a:latin typeface="Cambria Math" pitchFamily="18" charset="0"/>
                <a:ea typeface="Cambria Math" pitchFamily="18" charset="0"/>
              </a:rPr>
              <a:t> Car Rental System Provides the functionality of Listing and Hiring a Car .</a:t>
            </a:r>
            <a:endParaRPr lang="en-US" sz="2200" dirty="0">
              <a:latin typeface="Cambria Math" pitchFamily="18" charset="0"/>
              <a:ea typeface="Cambria Math" pitchFamily="18" charset="0"/>
            </a:endParaRPr>
          </a:p>
        </p:txBody>
      </p:sp>
      <p:sp>
        <p:nvSpPr>
          <p:cNvPr id="4" name="TextBox 3"/>
          <p:cNvSpPr txBox="1"/>
          <p:nvPr/>
        </p:nvSpPr>
        <p:spPr>
          <a:xfrm>
            <a:off x="6019800" y="5029200"/>
            <a:ext cx="2743200" cy="1287468"/>
          </a:xfrm>
          <a:prstGeom prst="rect">
            <a:avLst/>
          </a:prstGeom>
          <a:noFill/>
        </p:spPr>
        <p:txBody>
          <a:bodyPr wrap="square" rtlCol="0">
            <a:spAutoFit/>
          </a:bodyPr>
          <a:lstStyle/>
          <a:p>
            <a:pPr algn="just">
              <a:lnSpc>
                <a:spcPct val="150000"/>
              </a:lnSpc>
            </a:pPr>
            <a:r>
              <a:rPr lang="en-US" dirty="0" smtClean="0">
                <a:latin typeface="Cambria Math" pitchFamily="18" charset="0"/>
                <a:ea typeface="Cambria Math" pitchFamily="18" charset="0"/>
              </a:rPr>
              <a:t>Project  Associates</a:t>
            </a:r>
          </a:p>
          <a:p>
            <a:pPr algn="just">
              <a:lnSpc>
                <a:spcPct val="150000"/>
              </a:lnSpc>
              <a:buFont typeface="Arial" pitchFamily="34" charset="0"/>
              <a:buChar char="•"/>
            </a:pPr>
            <a:r>
              <a:rPr lang="en-US" dirty="0" smtClean="0">
                <a:latin typeface="Cambria Math" pitchFamily="18" charset="0"/>
                <a:ea typeface="Cambria Math" pitchFamily="18" charset="0"/>
              </a:rPr>
              <a:t> M.Sahithi</a:t>
            </a:r>
          </a:p>
          <a:p>
            <a:pPr algn="just">
              <a:lnSpc>
                <a:spcPct val="150000"/>
              </a:lnSpc>
              <a:buFont typeface="Arial" pitchFamily="34" charset="0"/>
              <a:buChar char="•"/>
            </a:pPr>
            <a:r>
              <a:rPr lang="en-US" dirty="0" smtClean="0">
                <a:latin typeface="Cambria Math" pitchFamily="18" charset="0"/>
                <a:ea typeface="Cambria Math" pitchFamily="18" charset="0"/>
              </a:rPr>
              <a:t> M.V.Naga Prasanth</a:t>
            </a:r>
            <a:endParaRPr lang="en-US" dirty="0">
              <a:latin typeface="Cambria Math" pitchFamily="18" charset="0"/>
              <a:ea typeface="Cambria Math" pitchFamily="18" charset="0"/>
            </a:endParaRPr>
          </a:p>
        </p:txBody>
      </p:sp>
      <p:pic>
        <p:nvPicPr>
          <p:cNvPr id="5" name="Picture 4" descr="n.jpg"/>
          <p:cNvPicPr>
            <a:picLocks noChangeAspect="1"/>
          </p:cNvPicPr>
          <p:nvPr/>
        </p:nvPicPr>
        <p:blipFill>
          <a:blip r:embed="rId2" cstate="print"/>
          <a:stretch>
            <a:fillRect/>
          </a:stretch>
        </p:blipFill>
        <p:spPr>
          <a:xfrm>
            <a:off x="7772400" y="0"/>
            <a:ext cx="1371600" cy="990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98080" cy="914400"/>
          </a:xfrm>
        </p:spPr>
        <p:txBody>
          <a:bodyPr/>
          <a:lstStyle/>
          <a:p>
            <a:r>
              <a:rPr lang="en-US" dirty="0" smtClean="0">
                <a:latin typeface="Cambria Math" pitchFamily="18" charset="0"/>
                <a:ea typeface="Cambria Math" pitchFamily="18" charset="0"/>
              </a:rPr>
              <a:t>Module Specifications-User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sp>
        <p:nvSpPr>
          <p:cNvPr id="9" name="TextBox 8"/>
          <p:cNvSpPr txBox="1"/>
          <p:nvPr/>
        </p:nvSpPr>
        <p:spPr>
          <a:xfrm>
            <a:off x="2133600" y="3581400"/>
            <a:ext cx="51816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User Menu</a:t>
            </a:r>
            <a:endParaRPr lang="en-US" dirty="0">
              <a:latin typeface="Cambria Math" pitchFamily="18" charset="0"/>
              <a:ea typeface="Cambria Math" pitchFamily="18" charset="0"/>
            </a:endParaRPr>
          </a:p>
        </p:txBody>
      </p:sp>
      <p:sp>
        <p:nvSpPr>
          <p:cNvPr id="11" name="TextBox 10"/>
          <p:cNvSpPr txBox="1"/>
          <p:nvPr/>
        </p:nvSpPr>
        <p:spPr>
          <a:xfrm>
            <a:off x="3429000" y="6400800"/>
            <a:ext cx="3810000" cy="369332"/>
          </a:xfrm>
          <a:prstGeom prst="rect">
            <a:avLst/>
          </a:prstGeom>
          <a:noFill/>
        </p:spPr>
        <p:txBody>
          <a:bodyPr wrap="square" rtlCol="0">
            <a:spAutoFit/>
          </a:bodyPr>
          <a:lstStyle/>
          <a:p>
            <a:r>
              <a:rPr lang="en-US" dirty="0" smtClean="0">
                <a:latin typeface="Cambria Math" pitchFamily="18" charset="0"/>
                <a:ea typeface="Cambria Math" pitchFamily="18" charset="0"/>
              </a:rPr>
              <a:t>Getting Customer Profile using Email</a:t>
            </a:r>
            <a:endParaRPr lang="en-US" dirty="0">
              <a:latin typeface="Cambria Math" pitchFamily="18" charset="0"/>
              <a:ea typeface="Cambria Math" pitchFamily="18" charset="0"/>
            </a:endParaRPr>
          </a:p>
        </p:txBody>
      </p:sp>
      <p:pic>
        <p:nvPicPr>
          <p:cNvPr id="1026" name="Picture 2"/>
          <p:cNvPicPr>
            <a:picLocks noGrp="1" noChangeAspect="1" noChangeArrowheads="1"/>
          </p:cNvPicPr>
          <p:nvPr>
            <p:ph idx="1"/>
          </p:nvPr>
        </p:nvPicPr>
        <p:blipFill>
          <a:blip r:embed="rId3"/>
          <a:srcRect/>
          <a:stretch>
            <a:fillRect/>
          </a:stretch>
        </p:blipFill>
        <p:spPr bwMode="auto">
          <a:xfrm>
            <a:off x="1143000" y="1066800"/>
            <a:ext cx="7772400" cy="2438400"/>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4"/>
          <a:srcRect/>
          <a:stretch>
            <a:fillRect/>
          </a:stretch>
        </p:blipFill>
        <p:spPr bwMode="auto">
          <a:xfrm>
            <a:off x="1219200" y="3657600"/>
            <a:ext cx="7620000" cy="268128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98080" cy="1143000"/>
          </a:xfrm>
        </p:spPr>
        <p:txBody>
          <a:bodyPr/>
          <a:lstStyle/>
          <a:p>
            <a:r>
              <a:rPr lang="en-US" dirty="0" smtClean="0">
                <a:latin typeface="Cambria Math" pitchFamily="18" charset="0"/>
                <a:ea typeface="Cambria Math" pitchFamily="18" charset="0"/>
              </a:rPr>
              <a:t>Module Specifications-User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pic>
        <p:nvPicPr>
          <p:cNvPr id="7170" name="Picture 2"/>
          <p:cNvPicPr>
            <a:picLocks noGrp="1" noChangeAspect="1" noChangeArrowheads="1"/>
          </p:cNvPicPr>
          <p:nvPr>
            <p:ph idx="1"/>
          </p:nvPr>
        </p:nvPicPr>
        <p:blipFill>
          <a:blip r:embed="rId3"/>
          <a:srcRect/>
          <a:stretch>
            <a:fillRect/>
          </a:stretch>
        </p:blipFill>
        <p:spPr bwMode="auto">
          <a:xfrm>
            <a:off x="1295400" y="3810000"/>
            <a:ext cx="7499350" cy="19812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886200" y="3124200"/>
            <a:ext cx="3429000" cy="369332"/>
          </a:xfrm>
          <a:prstGeom prst="rect">
            <a:avLst/>
          </a:prstGeom>
          <a:noFill/>
        </p:spPr>
        <p:txBody>
          <a:bodyPr wrap="square" rtlCol="0">
            <a:spAutoFit/>
          </a:bodyPr>
          <a:lstStyle/>
          <a:p>
            <a:r>
              <a:rPr lang="en-US" dirty="0" smtClean="0">
                <a:latin typeface="Cambria Math" pitchFamily="18" charset="0"/>
                <a:ea typeface="Cambria Math" pitchFamily="18" charset="0"/>
              </a:rPr>
              <a:t>Cars Ranging</a:t>
            </a:r>
            <a:endParaRPr lang="en-US" dirty="0">
              <a:latin typeface="Cambria Math" pitchFamily="18" charset="0"/>
              <a:ea typeface="Cambria Math" pitchFamily="18" charset="0"/>
            </a:endParaRPr>
          </a:p>
        </p:txBody>
      </p:sp>
      <p:sp>
        <p:nvSpPr>
          <p:cNvPr id="8" name="TextBox 7"/>
          <p:cNvSpPr txBox="1"/>
          <p:nvPr/>
        </p:nvSpPr>
        <p:spPr>
          <a:xfrm>
            <a:off x="3200400" y="6019800"/>
            <a:ext cx="37338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Booking Section</a:t>
            </a:r>
            <a:endParaRPr lang="en-US" dirty="0">
              <a:latin typeface="Cambria Math" pitchFamily="18" charset="0"/>
              <a:ea typeface="Cambria Math" pitchFamily="18" charset="0"/>
            </a:endParaRPr>
          </a:p>
        </p:txBody>
      </p:sp>
      <p:pic>
        <p:nvPicPr>
          <p:cNvPr id="9" name="Picture 5"/>
          <p:cNvPicPr>
            <a:picLocks noChangeAspect="1" noChangeArrowheads="1"/>
          </p:cNvPicPr>
          <p:nvPr/>
        </p:nvPicPr>
        <p:blipFill>
          <a:blip r:embed="rId4"/>
          <a:srcRect/>
          <a:stretch>
            <a:fillRect/>
          </a:stretch>
        </p:blipFill>
        <p:spPr bwMode="auto">
          <a:xfrm>
            <a:off x="1219200" y="1066800"/>
            <a:ext cx="7620000" cy="2133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498080" cy="1143000"/>
          </a:xfrm>
        </p:spPr>
        <p:txBody>
          <a:bodyPr/>
          <a:lstStyle/>
          <a:p>
            <a:r>
              <a:rPr lang="en-US" dirty="0" smtClean="0">
                <a:latin typeface="Cambria Math" pitchFamily="18" charset="0"/>
                <a:ea typeface="Cambria Math" pitchFamily="18" charset="0"/>
              </a:rPr>
              <a:t>Module Specifications-User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sp>
        <p:nvSpPr>
          <p:cNvPr id="6" name="TextBox 5"/>
          <p:cNvSpPr txBox="1"/>
          <p:nvPr/>
        </p:nvSpPr>
        <p:spPr>
          <a:xfrm>
            <a:off x="2438400" y="6096000"/>
            <a:ext cx="50292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Bill Generation</a:t>
            </a:r>
            <a:endParaRPr lang="en-US" dirty="0">
              <a:latin typeface="Cambria Math" pitchFamily="18" charset="0"/>
              <a:ea typeface="Cambria Math" pitchFamily="18" charset="0"/>
            </a:endParaRPr>
          </a:p>
        </p:txBody>
      </p:sp>
      <p:sp>
        <p:nvSpPr>
          <p:cNvPr id="7" name="TextBox 6"/>
          <p:cNvSpPr txBox="1"/>
          <p:nvPr/>
        </p:nvSpPr>
        <p:spPr>
          <a:xfrm>
            <a:off x="3352800" y="3352800"/>
            <a:ext cx="32004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Booking Form</a:t>
            </a:r>
            <a:endParaRPr lang="en-US" dirty="0">
              <a:latin typeface="Cambria Math" pitchFamily="18" charset="0"/>
              <a:ea typeface="Cambria Math" pitchFamily="18" charset="0"/>
            </a:endParaRPr>
          </a:p>
        </p:txBody>
      </p:sp>
      <p:pic>
        <p:nvPicPr>
          <p:cNvPr id="9" name="Picture 2"/>
          <p:cNvPicPr>
            <a:picLocks noChangeAspect="1" noChangeArrowheads="1"/>
          </p:cNvPicPr>
          <p:nvPr/>
        </p:nvPicPr>
        <p:blipFill>
          <a:blip r:embed="rId3"/>
          <a:srcRect/>
          <a:stretch>
            <a:fillRect/>
          </a:stretch>
        </p:blipFill>
        <p:spPr bwMode="auto">
          <a:xfrm>
            <a:off x="1371600" y="3810000"/>
            <a:ext cx="7315200" cy="2286000"/>
          </a:xfrm>
          <a:prstGeom prst="rect">
            <a:avLst/>
          </a:prstGeom>
          <a:ln>
            <a:noFill/>
          </a:ln>
          <a:effectLst>
            <a:outerShdw blurRad="292100" dist="139700" dir="2700000" algn="tl" rotWithShape="0">
              <a:srgbClr val="333333">
                <a:alpha val="65000"/>
              </a:srgbClr>
            </a:outerShdw>
          </a:effectLst>
        </p:spPr>
      </p:pic>
      <p:sp>
        <p:nvSpPr>
          <p:cNvPr id="12" name="Content Placeholder 11"/>
          <p:cNvSpPr>
            <a:spLocks noGrp="1"/>
          </p:cNvSpPr>
          <p:nvPr>
            <p:ph idx="1"/>
          </p:nvPr>
        </p:nvSpPr>
        <p:spPr>
          <a:xfrm>
            <a:off x="1295400" y="1676400"/>
            <a:ext cx="7498080" cy="2286000"/>
          </a:xfrm>
        </p:spPr>
        <p:txBody>
          <a:bodyPr/>
          <a:lstStyle/>
          <a:p>
            <a:endParaRPr lang="en-US" dirty="0"/>
          </a:p>
        </p:txBody>
      </p:sp>
      <p:pic>
        <p:nvPicPr>
          <p:cNvPr id="1026" name="Picture 2"/>
          <p:cNvPicPr>
            <a:picLocks noChangeAspect="1" noChangeArrowheads="1"/>
          </p:cNvPicPr>
          <p:nvPr/>
        </p:nvPicPr>
        <p:blipFill>
          <a:blip r:embed="rId4"/>
          <a:srcRect/>
          <a:stretch>
            <a:fillRect/>
          </a:stretch>
        </p:blipFill>
        <p:spPr bwMode="auto">
          <a:xfrm>
            <a:off x="1371600" y="914401"/>
            <a:ext cx="7467600" cy="2285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Math" pitchFamily="18" charset="0"/>
                <a:ea typeface="Cambria Math" pitchFamily="18" charset="0"/>
              </a:rPr>
              <a:t>Module Specifications-User</a:t>
            </a:r>
            <a:endParaRPr lang="en-US" dirty="0"/>
          </a:p>
        </p:txBody>
      </p:sp>
      <p:pic>
        <p:nvPicPr>
          <p:cNvPr id="5" name="Picture 4" descr="n.jpg"/>
          <p:cNvPicPr>
            <a:picLocks noChangeAspect="1"/>
          </p:cNvPicPr>
          <p:nvPr/>
        </p:nvPicPr>
        <p:blipFill>
          <a:blip r:embed="rId3" cstate="print"/>
          <a:stretch>
            <a:fillRect/>
          </a:stretch>
        </p:blipFill>
        <p:spPr>
          <a:xfrm>
            <a:off x="8153400" y="0"/>
            <a:ext cx="990600" cy="715433"/>
          </a:xfrm>
          <a:prstGeom prst="rect">
            <a:avLst/>
          </a:prstGeom>
        </p:spPr>
      </p:pic>
      <p:pic>
        <p:nvPicPr>
          <p:cNvPr id="2050" name="Picture 2"/>
          <p:cNvPicPr>
            <a:picLocks noGrp="1" noChangeAspect="1" noChangeArrowheads="1"/>
          </p:cNvPicPr>
          <p:nvPr>
            <p:ph idx="1"/>
          </p:nvPr>
        </p:nvPicPr>
        <p:blipFill>
          <a:blip r:embed="rId4"/>
          <a:srcRect/>
          <a:stretch>
            <a:fillRect/>
          </a:stretch>
        </p:blipFill>
        <p:spPr bwMode="auto">
          <a:xfrm>
            <a:off x="1066800" y="1219200"/>
            <a:ext cx="7715250" cy="2438400"/>
          </a:xfrm>
          <a:prstGeom prst="rect">
            <a:avLst/>
          </a:prstGeom>
          <a:noFill/>
          <a:ln w="9525">
            <a:noFill/>
            <a:miter lim="800000"/>
            <a:headEnd/>
            <a:tailEnd/>
          </a:ln>
          <a:effectLst/>
        </p:spPr>
      </p:pic>
      <p:sp>
        <p:nvSpPr>
          <p:cNvPr id="7" name="TextBox 6"/>
          <p:cNvSpPr txBox="1"/>
          <p:nvPr/>
        </p:nvSpPr>
        <p:spPr>
          <a:xfrm>
            <a:off x="2971800" y="2743200"/>
            <a:ext cx="3429000" cy="369332"/>
          </a:xfrm>
          <a:prstGeom prst="rect">
            <a:avLst/>
          </a:prstGeom>
          <a:noFill/>
        </p:spPr>
        <p:txBody>
          <a:bodyPr wrap="square" rtlCol="0">
            <a:spAutoFit/>
          </a:bodyPr>
          <a:lstStyle/>
          <a:p>
            <a:pPr algn="ctr"/>
            <a:r>
              <a:rPr lang="en-US" dirty="0" smtClean="0"/>
              <a:t>Return Form</a:t>
            </a:r>
            <a:endParaRPr lang="en-US" dirty="0"/>
          </a:p>
        </p:txBody>
      </p:sp>
      <p:pic>
        <p:nvPicPr>
          <p:cNvPr id="1026" name="Picture 2"/>
          <p:cNvPicPr>
            <a:picLocks noChangeAspect="1" noChangeArrowheads="1"/>
          </p:cNvPicPr>
          <p:nvPr/>
        </p:nvPicPr>
        <p:blipFill>
          <a:blip r:embed="rId5"/>
          <a:srcRect/>
          <a:stretch>
            <a:fillRect/>
          </a:stretch>
        </p:blipFill>
        <p:spPr bwMode="auto">
          <a:xfrm>
            <a:off x="1219200" y="3200400"/>
            <a:ext cx="7620000" cy="2971800"/>
          </a:xfrm>
          <a:prstGeom prst="rect">
            <a:avLst/>
          </a:prstGeom>
          <a:ln>
            <a:noFill/>
          </a:ln>
          <a:effectLst>
            <a:softEdge rad="112500"/>
          </a:effectLst>
        </p:spPr>
      </p:pic>
      <p:sp>
        <p:nvSpPr>
          <p:cNvPr id="8" name="TextBox 7"/>
          <p:cNvSpPr txBox="1"/>
          <p:nvPr/>
        </p:nvSpPr>
        <p:spPr>
          <a:xfrm>
            <a:off x="3581400" y="6096000"/>
            <a:ext cx="2971800" cy="369332"/>
          </a:xfrm>
          <a:prstGeom prst="rect">
            <a:avLst/>
          </a:prstGeom>
          <a:noFill/>
        </p:spPr>
        <p:txBody>
          <a:bodyPr wrap="square" rtlCol="0">
            <a:spAutoFit/>
          </a:bodyPr>
          <a:lstStyle/>
          <a:p>
            <a:pPr algn="ctr"/>
            <a:r>
              <a:rPr lang="en-US" dirty="0" smtClean="0"/>
              <a:t>About Us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04800"/>
            <a:ext cx="7498080" cy="1143000"/>
          </a:xfrm>
        </p:spPr>
        <p:txBody>
          <a:bodyPr/>
          <a:lstStyle/>
          <a:p>
            <a:r>
              <a:rPr lang="en-US" dirty="0" smtClean="0"/>
              <a:t>Research and </a:t>
            </a:r>
            <a:r>
              <a:rPr lang="en-US" dirty="0" smtClean="0"/>
              <a:t>Development</a:t>
            </a:r>
            <a:endParaRPr lang="en-US" dirty="0"/>
          </a:p>
        </p:txBody>
      </p:sp>
      <p:sp>
        <p:nvSpPr>
          <p:cNvPr id="3" name="Content Placeholder 2"/>
          <p:cNvSpPr>
            <a:spLocks noGrp="1"/>
          </p:cNvSpPr>
          <p:nvPr>
            <p:ph idx="1"/>
          </p:nvPr>
        </p:nvSpPr>
        <p:spPr>
          <a:xfrm>
            <a:off x="2514600" y="2057400"/>
            <a:ext cx="4888992" cy="2209800"/>
          </a:xfrm>
        </p:spPr>
        <p:txBody>
          <a:bodyPr>
            <a:normAutofit fontScale="92500" lnSpcReduction="20000"/>
          </a:bodyPr>
          <a:lstStyle/>
          <a:p>
            <a:r>
              <a:rPr lang="en-US" sz="4000" dirty="0" smtClean="0">
                <a:latin typeface="Cambria Math" pitchFamily="18" charset="0"/>
                <a:ea typeface="Cambria Math" pitchFamily="18" charset="0"/>
              </a:rPr>
              <a:t>Diversification</a:t>
            </a:r>
            <a:endParaRPr lang="en-US" sz="4000" dirty="0" smtClean="0">
              <a:latin typeface="Cambria Math" pitchFamily="18" charset="0"/>
              <a:ea typeface="Cambria Math" pitchFamily="18" charset="0"/>
            </a:endParaRPr>
          </a:p>
          <a:p>
            <a:pPr lvl="1"/>
            <a:r>
              <a:rPr lang="en-US" sz="4000" dirty="0" smtClean="0">
                <a:latin typeface="Cambria Math" pitchFamily="18" charset="0"/>
                <a:ea typeface="Cambria Math" pitchFamily="18" charset="0"/>
              </a:rPr>
              <a:t>Navigation system</a:t>
            </a:r>
          </a:p>
          <a:p>
            <a:pPr lvl="1"/>
            <a:r>
              <a:rPr lang="en-US" sz="4000" dirty="0" smtClean="0">
                <a:latin typeface="Cambria Math" pitchFamily="18" charset="0"/>
                <a:ea typeface="Cambria Math" pitchFamily="18" charset="0"/>
              </a:rPr>
              <a:t>Payment Gateway</a:t>
            </a:r>
          </a:p>
          <a:p>
            <a:pPr lvl="1"/>
            <a:r>
              <a:rPr lang="en-US" sz="4000" dirty="0" smtClean="0">
                <a:latin typeface="Cambria Math" pitchFamily="18" charset="0"/>
                <a:ea typeface="Cambria Math" pitchFamily="18" charset="0"/>
              </a:rPr>
              <a:t>Email API</a:t>
            </a:r>
          </a:p>
          <a:p>
            <a:pPr lvl="1"/>
            <a:endParaRPr lang="en-US" sz="4000" dirty="0" smtClean="0">
              <a:latin typeface="Cambria Math" pitchFamily="18" charset="0"/>
              <a:ea typeface="Cambria Math" pitchFamily="18" charset="0"/>
            </a:endParaRPr>
          </a:p>
          <a:p>
            <a:pPr lvl="1"/>
            <a:endParaRPr lang="en-US" sz="4000" dirty="0" smtClean="0">
              <a:latin typeface="Cambria Math" pitchFamily="18" charset="0"/>
              <a:ea typeface="Cambria Math" pitchFamily="18" charset="0"/>
            </a:endParaRPr>
          </a:p>
          <a:p>
            <a:pPr lvl="1"/>
            <a:endParaRPr lang="en-US" sz="4000" dirty="0">
              <a:latin typeface="Cambria Math" pitchFamily="18" charset="0"/>
              <a:ea typeface="Cambria Math" pitchFamily="18" charset="0"/>
            </a:endParaRPr>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 name="Content Placeholder 9" descr="503717_car-pic-wallpaper.jpg"/>
          <p:cNvPicPr>
            <a:picLocks noGrp="1" noChangeAspect="1"/>
          </p:cNvPicPr>
          <p:nvPr>
            <p:ph idx="1"/>
          </p:nvPr>
        </p:nvPicPr>
        <p:blipFill>
          <a:blip r:embed="rId2"/>
          <a:stretch>
            <a:fillRect/>
          </a:stretch>
        </p:blipFill>
        <p:spPr>
          <a:xfrm>
            <a:off x="0" y="0"/>
            <a:ext cx="9144000" cy="68580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438400" y="1066800"/>
            <a:ext cx="6172200" cy="1107996"/>
          </a:xfrm>
          <a:prstGeom prst="rect">
            <a:avLst/>
          </a:prstGeom>
          <a:noFill/>
        </p:spPr>
        <p:txBody>
          <a:bodyPr wrap="square" rtlCol="0">
            <a:spAutoFit/>
          </a:bodyPr>
          <a:lstStyle/>
          <a:p>
            <a:r>
              <a:rPr lang="en-US" sz="6600" dirty="0" smtClean="0">
                <a:solidFill>
                  <a:schemeClr val="bg1"/>
                </a:solidFill>
                <a:latin typeface="Algerian" pitchFamily="82" charset="0"/>
              </a:rPr>
              <a:t>THANK YOU</a:t>
            </a:r>
            <a:endParaRPr lang="en-US" sz="6600" dirty="0">
              <a:solidFill>
                <a:schemeClr val="bg1"/>
              </a:solidFill>
              <a:latin typeface="Algerian" pitchFamily="8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3429000" y="4267200"/>
            <a:ext cx="2267712" cy="533400"/>
          </a:xfrm>
        </p:spPr>
        <p:txBody>
          <a:bodyPr>
            <a:normAutofit fontScale="90000"/>
          </a:bodyPr>
          <a:lstStyle/>
          <a:p>
            <a:pPr algn="ctr"/>
            <a:endParaRPr lang="en-US" dirty="0"/>
          </a:p>
        </p:txBody>
      </p:sp>
      <p:pic>
        <p:nvPicPr>
          <p:cNvPr id="6" name="Content Placeholder 5" descr="question.jpg"/>
          <p:cNvPicPr>
            <a:picLocks noGrp="1" noChangeAspect="1"/>
          </p:cNvPicPr>
          <p:nvPr>
            <p:ph idx="1"/>
          </p:nvPr>
        </p:nvPicPr>
        <p:blipFill>
          <a:blip r:embed="rId2"/>
          <a:stretch>
            <a:fillRect/>
          </a:stretch>
        </p:blipFill>
        <p:spPr>
          <a:xfrm>
            <a:off x="2743200" y="990600"/>
            <a:ext cx="4457328" cy="5867400"/>
          </a:xfrm>
        </p:spPr>
      </p:pic>
      <p:pic>
        <p:nvPicPr>
          <p:cNvPr id="8" name="Picture 7" descr="n.jpg"/>
          <p:cNvPicPr>
            <a:picLocks noChangeAspect="1"/>
          </p:cNvPicPr>
          <p:nvPr/>
        </p:nvPicPr>
        <p:blipFill>
          <a:blip r:embed="rId3" cstate="print"/>
          <a:stretch>
            <a:fillRect/>
          </a:stretch>
        </p:blipFill>
        <p:spPr>
          <a:xfrm>
            <a:off x="8153400" y="0"/>
            <a:ext cx="990600" cy="71543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Literature Review</a:t>
            </a:r>
            <a:endParaRPr lang="en-US" dirty="0"/>
          </a:p>
        </p:txBody>
      </p:sp>
      <p:sp>
        <p:nvSpPr>
          <p:cNvPr id="3" name="Content Placeholder 2"/>
          <p:cNvSpPr>
            <a:spLocks noGrp="1"/>
          </p:cNvSpPr>
          <p:nvPr>
            <p:ph idx="1"/>
          </p:nvPr>
        </p:nvSpPr>
        <p:spPr>
          <a:xfrm>
            <a:off x="1447800" y="2057400"/>
            <a:ext cx="7498080" cy="2971800"/>
          </a:xfrm>
        </p:spPr>
        <p:txBody>
          <a:bodyPr>
            <a:normAutofit/>
          </a:bodyPr>
          <a:lstStyle/>
          <a:p>
            <a:pPr>
              <a:spcAft>
                <a:spcPts val="600"/>
              </a:spcAft>
            </a:pPr>
            <a:r>
              <a:rPr lang="en-US" dirty="0" smtClean="0">
                <a:latin typeface="Cambria Math" pitchFamily="18" charset="0"/>
                <a:ea typeface="Cambria Math" pitchFamily="18" charset="0"/>
              </a:rPr>
              <a:t>Inputs from Instructors.</a:t>
            </a:r>
          </a:p>
          <a:p>
            <a:pPr>
              <a:spcAft>
                <a:spcPts val="600"/>
              </a:spcAft>
            </a:pPr>
            <a:r>
              <a:rPr lang="en-US" dirty="0" smtClean="0"/>
              <a:t>https:// </a:t>
            </a:r>
            <a:r>
              <a:rPr lang="en-US" dirty="0" smtClean="0">
                <a:latin typeface="Cambria Math" pitchFamily="18" charset="0"/>
                <a:ea typeface="Cambria Math" pitchFamily="18" charset="0"/>
              </a:rPr>
              <a:t>www.zoomcar.com/	 https://www.rentalcars.com</a:t>
            </a:r>
          </a:p>
          <a:p>
            <a:pPr>
              <a:spcAft>
                <a:spcPts val="600"/>
              </a:spcAft>
            </a:pPr>
            <a:r>
              <a:rPr lang="en-US" dirty="0" smtClean="0">
                <a:latin typeface="Cambria Math" pitchFamily="18" charset="0"/>
                <a:ea typeface="Cambria Math" pitchFamily="18" charset="0"/>
              </a:rPr>
              <a:t>homologous websites and Documents</a:t>
            </a:r>
          </a:p>
          <a:p>
            <a:endParaRPr lang="en-US" dirty="0"/>
          </a:p>
        </p:txBody>
      </p:sp>
      <p:pic>
        <p:nvPicPr>
          <p:cNvPr id="4" name="Picture 3" descr="n.jpg"/>
          <p:cNvPicPr>
            <a:picLocks noChangeAspect="1"/>
          </p:cNvPicPr>
          <p:nvPr/>
        </p:nvPicPr>
        <p:blipFill>
          <a:blip r:embed="rId2" cstate="print"/>
          <a:stretch>
            <a:fillRect/>
          </a:stretch>
        </p:blipFill>
        <p:spPr>
          <a:xfrm>
            <a:off x="7772400" y="0"/>
            <a:ext cx="1371600" cy="990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498080" cy="1143000"/>
          </a:xfrm>
        </p:spPr>
        <p:txBody>
          <a:bodyPr/>
          <a:lstStyle/>
          <a:p>
            <a:r>
              <a:rPr lang="en-US" dirty="0" smtClean="0"/>
              <a:t>Abstract:-</a:t>
            </a:r>
            <a:endParaRPr lang="en-US" dirty="0"/>
          </a:p>
        </p:txBody>
      </p:sp>
      <p:sp>
        <p:nvSpPr>
          <p:cNvPr id="3" name="Content Placeholder 2"/>
          <p:cNvSpPr>
            <a:spLocks noGrp="1"/>
          </p:cNvSpPr>
          <p:nvPr>
            <p:ph idx="1"/>
          </p:nvPr>
        </p:nvSpPr>
        <p:spPr>
          <a:xfrm>
            <a:off x="762000" y="838200"/>
            <a:ext cx="8077200" cy="4800600"/>
          </a:xfrm>
        </p:spPr>
        <p:txBody>
          <a:bodyPr>
            <a:normAutofit fontScale="25000" lnSpcReduction="20000"/>
          </a:bodyPr>
          <a:lstStyle/>
          <a:p>
            <a:pPr>
              <a:buNone/>
            </a:pPr>
            <a:endParaRPr lang="en-US" sz="1200" dirty="0" smtClean="0">
              <a:latin typeface="Cambria Math" pitchFamily="18" charset="0"/>
              <a:ea typeface="Cambria Math" pitchFamily="18" charset="0"/>
            </a:endParaRPr>
          </a:p>
          <a:p>
            <a:pPr algn="just">
              <a:lnSpc>
                <a:spcPts val="1680"/>
              </a:lnSpc>
            </a:pPr>
            <a:r>
              <a:rPr lang="en-US" sz="5600" dirty="0" smtClean="0">
                <a:latin typeface="Cambria Math" pitchFamily="18" charset="0"/>
                <a:ea typeface="Cambria Math" pitchFamily="18" charset="0"/>
              </a:rPr>
              <a:t>Our aim is to design a user friendly data management system for a car rental company having three different types of cars ranging according to price/km (Economy, Ultra, Premium) which enables end users to rent vehicles for a temporary period (prepaid rented car) and return them back. By using this system customer should create an account and logged in, to manage their Bookings also provide feedback about their Bookings.</a:t>
            </a:r>
          </a:p>
          <a:p>
            <a:pPr algn="just">
              <a:lnSpc>
                <a:spcPts val="1680"/>
              </a:lnSpc>
            </a:pPr>
            <a:r>
              <a:rPr lang="en-US" sz="5600" dirty="0" smtClean="0">
                <a:latin typeface="Cambria Math" pitchFamily="18" charset="0"/>
                <a:ea typeface="Cambria Math" pitchFamily="18" charset="0"/>
              </a:rPr>
              <a:t>An Administrator on other side can able to insert as well  update and delete data which already been inserted, Along with this an administrators can prevail to view user profile who were registered and hired a car. Also an administrator can view feedback provided by the customers.</a:t>
            </a:r>
          </a:p>
          <a:p>
            <a:pPr algn="just"/>
            <a:r>
              <a:rPr lang="en-US" sz="5600" b="1" u="sng" dirty="0" smtClean="0">
                <a:latin typeface="Cambria Math" pitchFamily="18" charset="0"/>
                <a:ea typeface="Cambria Math" pitchFamily="18" charset="0"/>
              </a:rPr>
              <a:t>Technologies Used:-</a:t>
            </a:r>
          </a:p>
          <a:p>
            <a:pPr lvl="0" algn="just"/>
            <a:r>
              <a:rPr lang="en-US" sz="5600" b="1" dirty="0" smtClean="0">
                <a:latin typeface="Cambria Math" pitchFamily="18" charset="0"/>
                <a:ea typeface="Cambria Math" pitchFamily="18" charset="0"/>
              </a:rPr>
              <a:t>Backend technologies:</a:t>
            </a:r>
          </a:p>
          <a:p>
            <a:pPr lvl="1" algn="just"/>
            <a:r>
              <a:rPr lang="en-US" sz="5600" dirty="0" smtClean="0">
                <a:latin typeface="Cambria Math" pitchFamily="18" charset="0"/>
                <a:ea typeface="Cambria Math" pitchFamily="18" charset="0"/>
              </a:rPr>
              <a:t>Java </a:t>
            </a:r>
          </a:p>
          <a:p>
            <a:pPr lvl="0" algn="just"/>
            <a:r>
              <a:rPr lang="en-US" sz="5600" b="1" dirty="0" smtClean="0">
                <a:latin typeface="Cambria Math" pitchFamily="18" charset="0"/>
                <a:ea typeface="Cambria Math" pitchFamily="18" charset="0"/>
              </a:rPr>
              <a:t>API</a:t>
            </a:r>
          </a:p>
          <a:p>
            <a:pPr lvl="1" algn="just"/>
            <a:r>
              <a:rPr lang="en-US" sz="5600" dirty="0" smtClean="0">
                <a:latin typeface="Cambria Math" pitchFamily="18" charset="0"/>
                <a:ea typeface="Cambria Math" pitchFamily="18" charset="0"/>
              </a:rPr>
              <a:t>Servlets</a:t>
            </a:r>
          </a:p>
          <a:p>
            <a:pPr lvl="1" algn="just"/>
            <a:r>
              <a:rPr lang="en-US" sz="5600" dirty="0" smtClean="0">
                <a:latin typeface="Cambria Math" pitchFamily="18" charset="0"/>
                <a:ea typeface="Cambria Math" pitchFamily="18" charset="0"/>
              </a:rPr>
              <a:t>Log4J</a:t>
            </a:r>
          </a:p>
          <a:p>
            <a:pPr lvl="0" algn="just"/>
            <a:r>
              <a:rPr lang="en-US" sz="5600" b="1" dirty="0" smtClean="0">
                <a:latin typeface="Cambria Math" pitchFamily="18" charset="0"/>
                <a:ea typeface="Cambria Math" pitchFamily="18" charset="0"/>
              </a:rPr>
              <a:t>Front End</a:t>
            </a:r>
          </a:p>
          <a:p>
            <a:pPr lvl="1" algn="just"/>
            <a:r>
              <a:rPr lang="en-US" sz="5600" dirty="0" smtClean="0">
                <a:latin typeface="Cambria Math" pitchFamily="18" charset="0"/>
                <a:ea typeface="Cambria Math" pitchFamily="18" charset="0"/>
              </a:rPr>
              <a:t>HTML</a:t>
            </a:r>
          </a:p>
          <a:p>
            <a:pPr lvl="1" algn="just"/>
            <a:r>
              <a:rPr lang="en-US" sz="5600" dirty="0" smtClean="0">
                <a:latin typeface="Cambria Math" pitchFamily="18" charset="0"/>
                <a:ea typeface="Cambria Math" pitchFamily="18" charset="0"/>
              </a:rPr>
              <a:t>CSS</a:t>
            </a:r>
          </a:p>
          <a:p>
            <a:pPr lvl="1" algn="just"/>
            <a:r>
              <a:rPr lang="en-US" sz="5600" dirty="0" smtClean="0">
                <a:latin typeface="Cambria Math" pitchFamily="18" charset="0"/>
                <a:ea typeface="Cambria Math" pitchFamily="18" charset="0"/>
              </a:rPr>
              <a:t>Java Script</a:t>
            </a:r>
          </a:p>
          <a:p>
            <a:pPr lvl="1" algn="just"/>
            <a:r>
              <a:rPr lang="en-US" sz="5600" dirty="0" smtClean="0">
                <a:latin typeface="Cambria Math" pitchFamily="18" charset="0"/>
                <a:ea typeface="Cambria Math" pitchFamily="18" charset="0"/>
              </a:rPr>
              <a:t>Bootstrap</a:t>
            </a:r>
          </a:p>
          <a:p>
            <a:pPr lvl="0" algn="just"/>
            <a:r>
              <a:rPr lang="en-US" sz="5600" b="1" dirty="0" smtClean="0">
                <a:latin typeface="Cambria Math" pitchFamily="18" charset="0"/>
                <a:ea typeface="Cambria Math" pitchFamily="18" charset="0"/>
              </a:rPr>
              <a:t>Server</a:t>
            </a:r>
          </a:p>
          <a:p>
            <a:pPr lvl="1" algn="just"/>
            <a:r>
              <a:rPr lang="en-US" sz="5600" dirty="0" smtClean="0">
                <a:latin typeface="Cambria Math" pitchFamily="18" charset="0"/>
                <a:ea typeface="Cambria Math" pitchFamily="18" charset="0"/>
              </a:rPr>
              <a:t>Apache Tomcat</a:t>
            </a:r>
          </a:p>
          <a:p>
            <a:pPr lvl="0" algn="just"/>
            <a:r>
              <a:rPr lang="en-US" sz="5600" b="1" dirty="0" smtClean="0">
                <a:latin typeface="Cambria Math" pitchFamily="18" charset="0"/>
                <a:ea typeface="Cambria Math" pitchFamily="18" charset="0"/>
              </a:rPr>
              <a:t>Build Tool</a:t>
            </a:r>
          </a:p>
          <a:p>
            <a:pPr lvl="1" algn="just"/>
            <a:r>
              <a:rPr lang="en-US" sz="5600" dirty="0" smtClean="0">
                <a:latin typeface="Cambria Math" pitchFamily="18" charset="0"/>
                <a:ea typeface="Cambria Math" pitchFamily="18" charset="0"/>
              </a:rPr>
              <a:t>Maven</a:t>
            </a:r>
          </a:p>
          <a:p>
            <a:pPr lvl="1" algn="just"/>
            <a:endParaRPr lang="en-US" sz="5600" dirty="0" smtClean="0">
              <a:latin typeface="Cambria Math" pitchFamily="18" charset="0"/>
              <a:ea typeface="Cambria Math" pitchFamily="18" charset="0"/>
            </a:endParaRPr>
          </a:p>
          <a:p>
            <a:pPr algn="just">
              <a:buNone/>
            </a:pPr>
            <a:r>
              <a:rPr lang="en-US" sz="5600" dirty="0" smtClean="0">
                <a:latin typeface="Cambria Math" pitchFamily="18" charset="0"/>
                <a:ea typeface="Cambria Math" pitchFamily="18" charset="0"/>
              </a:rPr>
              <a:t>	</a:t>
            </a:r>
          </a:p>
          <a:p>
            <a:pPr>
              <a:buNone/>
            </a:pPr>
            <a:endParaRPr lang="en-US" sz="2400" dirty="0">
              <a:latin typeface="Cambria Math" pitchFamily="18" charset="0"/>
              <a:ea typeface="Cambria Math" pitchFamily="18" charset="0"/>
            </a:endParaRPr>
          </a:p>
        </p:txBody>
      </p:sp>
      <p:pic>
        <p:nvPicPr>
          <p:cNvPr id="4" name="Picture 3" descr="n.jpg"/>
          <p:cNvPicPr>
            <a:picLocks noChangeAspect="1"/>
          </p:cNvPicPr>
          <p:nvPr/>
        </p:nvPicPr>
        <p:blipFill>
          <a:blip r:embed="rId2" cstate="print"/>
          <a:stretch>
            <a:fillRect/>
          </a:stretch>
        </p:blipFill>
        <p:spPr>
          <a:xfrm>
            <a:off x="7772400" y="0"/>
            <a:ext cx="1371600" cy="990600"/>
          </a:xfrm>
          <a:prstGeom prst="rect">
            <a:avLst/>
          </a:prstGeom>
        </p:spPr>
      </p:pic>
      <p:sp>
        <p:nvSpPr>
          <p:cNvPr id="5" name="TextBox 4"/>
          <p:cNvSpPr txBox="1"/>
          <p:nvPr/>
        </p:nvSpPr>
        <p:spPr>
          <a:xfrm>
            <a:off x="4724400" y="3048000"/>
            <a:ext cx="2362200" cy="738664"/>
          </a:xfrm>
          <a:prstGeom prst="rect">
            <a:avLst/>
          </a:prstGeom>
          <a:noFill/>
        </p:spPr>
        <p:txBody>
          <a:bodyPr wrap="square" rtlCol="0">
            <a:spAutoFit/>
          </a:bodyPr>
          <a:lstStyle/>
          <a:p>
            <a:r>
              <a:rPr lang="en-US" sz="1400" b="1" dirty="0" smtClean="0">
                <a:latin typeface="Cambria Math" pitchFamily="18" charset="0"/>
                <a:ea typeface="Cambria Math" pitchFamily="18" charset="0"/>
              </a:rPr>
              <a:t>Database: </a:t>
            </a:r>
            <a:r>
              <a:rPr lang="en-US" sz="1400" dirty="0" smtClean="0">
                <a:latin typeface="Cambria Math" pitchFamily="18" charset="0"/>
                <a:ea typeface="Cambria Math" pitchFamily="18" charset="0"/>
              </a:rPr>
              <a:t>MySQL</a:t>
            </a:r>
          </a:p>
          <a:p>
            <a:endParaRPr lang="en-US" sz="1400" b="1" dirty="0" smtClean="0">
              <a:latin typeface="Cambria Math" pitchFamily="18" charset="0"/>
              <a:ea typeface="Cambria Math" pitchFamily="18" charset="0"/>
            </a:endParaRPr>
          </a:p>
          <a:p>
            <a:r>
              <a:rPr lang="en-US" sz="1400" b="1" dirty="0" smtClean="0">
                <a:latin typeface="Cambria Math" pitchFamily="18" charset="0"/>
                <a:ea typeface="Cambria Math" pitchFamily="18" charset="0"/>
              </a:rPr>
              <a:t>Version Control:  </a:t>
            </a:r>
            <a:r>
              <a:rPr lang="en-US" sz="1400" dirty="0" smtClean="0">
                <a:latin typeface="Cambria Math" pitchFamily="18" charset="0"/>
                <a:ea typeface="Cambria Math" pitchFamily="18" charset="0"/>
              </a:rPr>
              <a:t>GitHub</a:t>
            </a:r>
            <a:endParaRPr lang="en-US" sz="1400" b="1" dirty="0" smtClean="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Relationship Diagram</a:t>
            </a:r>
            <a:endParaRPr lang="en-US" dirty="0"/>
          </a:p>
        </p:txBody>
      </p:sp>
      <p:pic>
        <p:nvPicPr>
          <p:cNvPr id="4" name="Content Placeholder 3" descr="Capture.JPG"/>
          <p:cNvPicPr>
            <a:picLocks noGrp="1" noChangeAspect="1"/>
          </p:cNvPicPr>
          <p:nvPr>
            <p:ph idx="1"/>
          </p:nvPr>
        </p:nvPicPr>
        <p:blipFill>
          <a:blip r:embed="rId2"/>
          <a:stretch>
            <a:fillRect/>
          </a:stretch>
        </p:blipFill>
        <p:spPr>
          <a:xfrm>
            <a:off x="1371600" y="1219200"/>
            <a:ext cx="7315200" cy="5257800"/>
          </a:xfrm>
        </p:spPr>
      </p:pic>
      <p:pic>
        <p:nvPicPr>
          <p:cNvPr id="5" name="Picture 4" descr="n.jpg"/>
          <p:cNvPicPr>
            <a:picLocks noChangeAspect="1"/>
          </p:cNvPicPr>
          <p:nvPr/>
        </p:nvPicPr>
        <p:blipFill>
          <a:blip r:embed="rId3" cstate="print"/>
          <a:stretch>
            <a:fillRect/>
          </a:stretch>
        </p:blipFill>
        <p:spPr>
          <a:xfrm>
            <a:off x="7772400" y="0"/>
            <a:ext cx="1371600" cy="990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Math" pitchFamily="18" charset="0"/>
                <a:ea typeface="Cambria Math" pitchFamily="18" charset="0"/>
              </a:rPr>
              <a:t>Functional Specifications</a:t>
            </a:r>
            <a:endParaRPr lang="en-US" dirty="0">
              <a:latin typeface="Cambria Math" pitchFamily="18" charset="0"/>
              <a:ea typeface="Cambria Math" pitchFamily="18" charset="0"/>
            </a:endParaRPr>
          </a:p>
        </p:txBody>
      </p:sp>
      <p:sp>
        <p:nvSpPr>
          <p:cNvPr id="3" name="Content Placeholder 2"/>
          <p:cNvSpPr>
            <a:spLocks noGrp="1"/>
          </p:cNvSpPr>
          <p:nvPr>
            <p:ph idx="1"/>
          </p:nvPr>
        </p:nvSpPr>
        <p:spPr>
          <a:xfrm>
            <a:off x="1435608" y="1447800"/>
            <a:ext cx="7498080" cy="2438400"/>
          </a:xfrm>
        </p:spPr>
        <p:txBody>
          <a:bodyPr>
            <a:normAutofit/>
          </a:bodyPr>
          <a:lstStyle/>
          <a:p>
            <a:pPr algn="just">
              <a:buNone/>
            </a:pPr>
            <a:r>
              <a:rPr lang="en-US" sz="2400" dirty="0" smtClean="0">
                <a:latin typeface="Cambria Math" pitchFamily="18" charset="0"/>
                <a:ea typeface="Cambria Math" pitchFamily="18" charset="0"/>
              </a:rPr>
              <a:t>	</a:t>
            </a:r>
            <a:r>
              <a:rPr lang="en-US" sz="2400" b="1" dirty="0" smtClean="0">
                <a:latin typeface="Cambria Math" pitchFamily="18" charset="0"/>
                <a:ea typeface="Cambria Math" pitchFamily="18" charset="0"/>
              </a:rPr>
              <a:t>Admin</a:t>
            </a:r>
          </a:p>
          <a:p>
            <a:pPr lvl="1" algn="just">
              <a:buNone/>
            </a:pPr>
            <a:r>
              <a:rPr lang="en-US" sz="2000" dirty="0" smtClean="0">
                <a:latin typeface="Cambria Math" pitchFamily="18" charset="0"/>
                <a:ea typeface="Cambria Math" pitchFamily="18" charset="0"/>
              </a:rPr>
              <a:t>Admin can add a car , manage the data like view, update and</a:t>
            </a:r>
          </a:p>
          <a:p>
            <a:pPr lvl="1" algn="just">
              <a:buNone/>
            </a:pPr>
            <a:r>
              <a:rPr lang="en-US" sz="2000" dirty="0" smtClean="0">
                <a:latin typeface="Cambria Math" pitchFamily="18" charset="0"/>
                <a:ea typeface="Cambria Math" pitchFamily="18" charset="0"/>
              </a:rPr>
              <a:t>delete.</a:t>
            </a:r>
          </a:p>
          <a:p>
            <a:pPr lvl="1" algn="just">
              <a:buNone/>
            </a:pPr>
            <a:r>
              <a:rPr lang="en-US" sz="2000" b="1" dirty="0" smtClean="0">
                <a:latin typeface="Cambria Math" pitchFamily="18" charset="0"/>
                <a:ea typeface="Cambria Math" pitchFamily="18" charset="0"/>
              </a:rPr>
              <a:t>User </a:t>
            </a:r>
          </a:p>
          <a:p>
            <a:pPr lvl="1" algn="just">
              <a:buNone/>
            </a:pPr>
            <a:r>
              <a:rPr lang="en-US" sz="2000" dirty="0" smtClean="0">
                <a:latin typeface="Cambria Math" pitchFamily="18" charset="0"/>
                <a:ea typeface="Cambria Math" pitchFamily="18" charset="0"/>
              </a:rPr>
              <a:t>User can view information of available car, booking car, easily</a:t>
            </a:r>
          </a:p>
          <a:p>
            <a:pPr lvl="1" algn="just">
              <a:buNone/>
            </a:pPr>
            <a:r>
              <a:rPr lang="en-US" sz="2000" dirty="0" smtClean="0">
                <a:latin typeface="Cambria Math" pitchFamily="18" charset="0"/>
                <a:ea typeface="Cambria Math" pitchFamily="18" charset="0"/>
              </a:rPr>
              <a:t>get the car on rent and also give feedback.</a:t>
            </a: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endParaRPr lang="en-US" sz="2000" dirty="0" smtClean="0">
              <a:latin typeface="Cambria Math" pitchFamily="18" charset="0"/>
              <a:ea typeface="Cambria Math" pitchFamily="18" charset="0"/>
            </a:endParaRPr>
          </a:p>
          <a:p>
            <a:pPr lvl="1">
              <a:buNone/>
            </a:pPr>
            <a:endParaRPr lang="en-US" sz="2000" dirty="0" smtClean="0">
              <a:latin typeface="Cambria Math" pitchFamily="18" charset="0"/>
              <a:ea typeface="Cambria Math" pitchFamily="18" charset="0"/>
            </a:endParaRPr>
          </a:p>
          <a:p>
            <a:pPr lvl="1">
              <a:buNone/>
            </a:pPr>
            <a:endParaRPr lang="en-US" sz="2000" dirty="0">
              <a:latin typeface="Cambria Math" pitchFamily="18" charset="0"/>
              <a:ea typeface="Cambria Math" pitchFamily="18" charset="0"/>
            </a:endParaRPr>
          </a:p>
        </p:txBody>
      </p:sp>
      <p:pic>
        <p:nvPicPr>
          <p:cNvPr id="1027" name="Picture 3"/>
          <p:cNvPicPr>
            <a:picLocks noChangeAspect="1" noChangeArrowheads="1"/>
          </p:cNvPicPr>
          <p:nvPr/>
        </p:nvPicPr>
        <p:blipFill>
          <a:blip r:embed="rId2"/>
          <a:srcRect/>
          <a:stretch>
            <a:fillRect/>
          </a:stretch>
        </p:blipFill>
        <p:spPr bwMode="auto">
          <a:xfrm>
            <a:off x="1447800" y="3962400"/>
            <a:ext cx="7239000" cy="2428874"/>
          </a:xfrm>
          <a:prstGeom prst="rect">
            <a:avLst/>
          </a:prstGeom>
          <a:ln>
            <a:noFill/>
          </a:ln>
          <a:effectLst>
            <a:softEdge rad="112500"/>
          </a:effectLst>
        </p:spPr>
      </p:pic>
      <p:pic>
        <p:nvPicPr>
          <p:cNvPr id="8" name="Picture 7" descr="n.jpg"/>
          <p:cNvPicPr>
            <a:picLocks noChangeAspect="1"/>
          </p:cNvPicPr>
          <p:nvPr/>
        </p:nvPicPr>
        <p:blipFill>
          <a:blip r:embed="rId3" cstate="print"/>
          <a:stretch>
            <a:fillRect/>
          </a:stretch>
        </p:blipFill>
        <p:spPr>
          <a:xfrm>
            <a:off x="7772400" y="0"/>
            <a:ext cx="1371600" cy="990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mbria Math" pitchFamily="18" charset="0"/>
                <a:ea typeface="Cambria Math" pitchFamily="18" charset="0"/>
              </a:rPr>
              <a:t>Module Specifications-Admin</a:t>
            </a:r>
            <a:endParaRPr lang="en-US" dirty="0">
              <a:latin typeface="Cambria Math" pitchFamily="18" charset="0"/>
              <a:ea typeface="Cambria Math"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295400" y="4572000"/>
            <a:ext cx="7499350" cy="1964508"/>
          </a:xfrm>
          <a:prstGeom prst="rect">
            <a:avLst/>
          </a:prstGeom>
          <a:noFill/>
          <a:ln w="9525">
            <a:noFill/>
            <a:miter lim="800000"/>
            <a:headEnd/>
            <a:tailEnd/>
          </a:ln>
          <a:effectLst/>
        </p:spPr>
      </p:pic>
      <p:sp>
        <p:nvSpPr>
          <p:cNvPr id="5" name="TextBox 4"/>
          <p:cNvSpPr txBox="1"/>
          <p:nvPr/>
        </p:nvSpPr>
        <p:spPr>
          <a:xfrm>
            <a:off x="990600" y="1295400"/>
            <a:ext cx="7924800" cy="1200329"/>
          </a:xfrm>
          <a:prstGeom prst="rect">
            <a:avLst/>
          </a:prstGeom>
          <a:noFill/>
        </p:spPr>
        <p:txBody>
          <a:bodyPr wrap="square" rtlCol="0">
            <a:spAutoFit/>
          </a:bodyPr>
          <a:lstStyle/>
          <a:p>
            <a:pPr algn="just"/>
            <a:r>
              <a:rPr lang="en-US" dirty="0" smtClean="0">
                <a:latin typeface="Cambria Math" pitchFamily="18" charset="0"/>
                <a:ea typeface="Cambria Math" pitchFamily="18" charset="0"/>
              </a:rPr>
              <a:t>The Admin can adds, can manage the rent so that, User can see the rent and book the car. Admin easily view payments and the feedbacks and solve the issues.</a:t>
            </a:r>
          </a:p>
          <a:p>
            <a:pPr algn="just"/>
            <a:endParaRPr lang="en-US" dirty="0">
              <a:latin typeface="Cambria Math" pitchFamily="18" charset="0"/>
              <a:ea typeface="Cambria Math" pitchFamily="18" charset="0"/>
            </a:endParaRPr>
          </a:p>
        </p:txBody>
      </p:sp>
      <p:pic>
        <p:nvPicPr>
          <p:cNvPr id="6" name="Picture 5" descr="n.jpg"/>
          <p:cNvPicPr>
            <a:picLocks noChangeAspect="1"/>
          </p:cNvPicPr>
          <p:nvPr/>
        </p:nvPicPr>
        <p:blipFill>
          <a:blip r:embed="rId3" cstate="print"/>
          <a:stretch>
            <a:fillRect/>
          </a:stretch>
        </p:blipFill>
        <p:spPr>
          <a:xfrm>
            <a:off x="8153400" y="0"/>
            <a:ext cx="990600" cy="715433"/>
          </a:xfrm>
          <a:prstGeom prst="rect">
            <a:avLst/>
          </a:prstGeom>
        </p:spPr>
      </p:pic>
      <p:pic>
        <p:nvPicPr>
          <p:cNvPr id="3074" name="Picture 2"/>
          <p:cNvPicPr>
            <a:picLocks noChangeAspect="1" noChangeArrowheads="1"/>
          </p:cNvPicPr>
          <p:nvPr/>
        </p:nvPicPr>
        <p:blipFill>
          <a:blip r:embed="rId4"/>
          <a:srcRect/>
          <a:stretch>
            <a:fillRect/>
          </a:stretch>
        </p:blipFill>
        <p:spPr bwMode="auto">
          <a:xfrm>
            <a:off x="1066800" y="2209800"/>
            <a:ext cx="7848600" cy="1852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98080" cy="1143000"/>
          </a:xfrm>
        </p:spPr>
        <p:txBody>
          <a:bodyPr/>
          <a:lstStyle/>
          <a:p>
            <a:r>
              <a:rPr lang="en-US" dirty="0" smtClean="0">
                <a:latin typeface="Cambria Math" pitchFamily="18" charset="0"/>
                <a:ea typeface="Cambria Math" pitchFamily="18" charset="0"/>
              </a:rPr>
              <a:t>Module Specifications-Admin</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219200" y="1371600"/>
            <a:ext cx="4267200" cy="2438400"/>
          </a:xfrm>
          <a:prstGeom prst="rect">
            <a:avLst/>
          </a:prstGeom>
          <a:ln>
            <a:noFill/>
          </a:ln>
          <a:effectLst>
            <a:outerShdw blurRad="190500" algn="tl" rotWithShape="0">
              <a:srgbClr val="000000">
                <a:alpha val="70000"/>
              </a:srgbClr>
            </a:outerShdw>
          </a:effectLst>
        </p:spPr>
      </p:pic>
      <p:pic>
        <p:nvPicPr>
          <p:cNvPr id="3075" name="Picture 3"/>
          <p:cNvPicPr>
            <a:picLocks noChangeAspect="1" noChangeArrowheads="1"/>
          </p:cNvPicPr>
          <p:nvPr/>
        </p:nvPicPr>
        <p:blipFill>
          <a:blip r:embed="rId3"/>
          <a:srcRect/>
          <a:stretch>
            <a:fillRect/>
          </a:stretch>
        </p:blipFill>
        <p:spPr bwMode="auto">
          <a:xfrm>
            <a:off x="1219200" y="3886200"/>
            <a:ext cx="4267200" cy="25146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019800" y="2362200"/>
            <a:ext cx="2590800" cy="369332"/>
          </a:xfrm>
          <a:prstGeom prst="rect">
            <a:avLst/>
          </a:prstGeom>
          <a:noFill/>
        </p:spPr>
        <p:txBody>
          <a:bodyPr wrap="square" rtlCol="0">
            <a:spAutoFit/>
          </a:bodyPr>
          <a:lstStyle/>
          <a:p>
            <a:r>
              <a:rPr lang="en-US" dirty="0" smtClean="0">
                <a:latin typeface="Cambria Math" pitchFamily="18" charset="0"/>
                <a:ea typeface="Cambria Math" pitchFamily="18" charset="0"/>
              </a:rPr>
              <a:t>Inserting Car Details</a:t>
            </a:r>
            <a:endParaRPr lang="en-US" dirty="0">
              <a:latin typeface="Cambria Math" pitchFamily="18" charset="0"/>
              <a:ea typeface="Cambria Math" pitchFamily="18" charset="0"/>
            </a:endParaRPr>
          </a:p>
        </p:txBody>
      </p:sp>
      <p:sp>
        <p:nvSpPr>
          <p:cNvPr id="7" name="TextBox 6"/>
          <p:cNvSpPr txBox="1"/>
          <p:nvPr/>
        </p:nvSpPr>
        <p:spPr>
          <a:xfrm>
            <a:off x="6096000" y="4953000"/>
            <a:ext cx="2667000" cy="646331"/>
          </a:xfrm>
          <a:prstGeom prst="rect">
            <a:avLst/>
          </a:prstGeom>
          <a:noFill/>
        </p:spPr>
        <p:txBody>
          <a:bodyPr wrap="square" rtlCol="0">
            <a:spAutoFit/>
          </a:bodyPr>
          <a:lstStyle/>
          <a:p>
            <a:r>
              <a:rPr lang="en-US" dirty="0" smtClean="0">
                <a:latin typeface="Cambria Math" pitchFamily="18" charset="0"/>
                <a:ea typeface="Cambria Math" pitchFamily="18" charset="0"/>
              </a:rPr>
              <a:t>View ,Update &amp; Delete Operations</a:t>
            </a:r>
            <a:endParaRPr lang="en-US" dirty="0">
              <a:latin typeface="Cambria Math" pitchFamily="18" charset="0"/>
              <a:ea typeface="Cambria Math" pitchFamily="18" charset="0"/>
            </a:endParaRPr>
          </a:p>
        </p:txBody>
      </p:sp>
      <p:pic>
        <p:nvPicPr>
          <p:cNvPr id="8" name="Picture 7" descr="n.jpg"/>
          <p:cNvPicPr>
            <a:picLocks noChangeAspect="1"/>
          </p:cNvPicPr>
          <p:nvPr/>
        </p:nvPicPr>
        <p:blipFill>
          <a:blip r:embed="rId4" cstate="print"/>
          <a:stretch>
            <a:fillRect/>
          </a:stretch>
        </p:blipFill>
        <p:spPr>
          <a:xfrm>
            <a:off x="8153400" y="0"/>
            <a:ext cx="990600" cy="71543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498080" cy="1143000"/>
          </a:xfrm>
        </p:spPr>
        <p:txBody>
          <a:bodyPr/>
          <a:lstStyle/>
          <a:p>
            <a:r>
              <a:rPr lang="en-US" dirty="0" smtClean="0">
                <a:latin typeface="Cambria Math" pitchFamily="18" charset="0"/>
                <a:ea typeface="Cambria Math" pitchFamily="18" charset="0"/>
              </a:rPr>
              <a:t>Module Specifications-Admin</a:t>
            </a:r>
            <a:endParaRPr lang="en-US" dirty="0"/>
          </a:p>
        </p:txBody>
      </p:sp>
      <p:pic>
        <p:nvPicPr>
          <p:cNvPr id="4100" name="Picture 4"/>
          <p:cNvPicPr>
            <a:picLocks noChangeAspect="1" noChangeArrowheads="1"/>
          </p:cNvPicPr>
          <p:nvPr/>
        </p:nvPicPr>
        <p:blipFill>
          <a:blip r:embed="rId2"/>
          <a:srcRect/>
          <a:stretch>
            <a:fillRect/>
          </a:stretch>
        </p:blipFill>
        <p:spPr bwMode="auto">
          <a:xfrm>
            <a:off x="1066800" y="4572000"/>
            <a:ext cx="7924800" cy="165735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3505200" y="2133600"/>
            <a:ext cx="27432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User Profile</a:t>
            </a:r>
            <a:endParaRPr lang="en-US" dirty="0">
              <a:latin typeface="Cambria Math" pitchFamily="18" charset="0"/>
              <a:ea typeface="Cambria Math" pitchFamily="18" charset="0"/>
            </a:endParaRPr>
          </a:p>
        </p:txBody>
      </p:sp>
      <p:sp>
        <p:nvSpPr>
          <p:cNvPr id="9" name="TextBox 8"/>
          <p:cNvSpPr txBox="1"/>
          <p:nvPr/>
        </p:nvSpPr>
        <p:spPr>
          <a:xfrm>
            <a:off x="3581400" y="4038600"/>
            <a:ext cx="2667000" cy="369332"/>
          </a:xfrm>
          <a:prstGeom prst="rect">
            <a:avLst/>
          </a:prstGeom>
          <a:noFill/>
        </p:spPr>
        <p:txBody>
          <a:bodyPr wrap="square" rtlCol="0">
            <a:spAutoFit/>
          </a:bodyPr>
          <a:lstStyle/>
          <a:p>
            <a:pPr algn="ctr"/>
            <a:r>
              <a:rPr lang="en-US" dirty="0" smtClean="0">
                <a:latin typeface="Cambria Math" pitchFamily="18" charset="0"/>
                <a:ea typeface="Cambria Math" pitchFamily="18" charset="0"/>
              </a:rPr>
              <a:t>Feedback</a:t>
            </a:r>
            <a:endParaRPr lang="en-US" dirty="0">
              <a:latin typeface="Cambria Math" pitchFamily="18" charset="0"/>
              <a:ea typeface="Cambria Math" pitchFamily="18" charset="0"/>
            </a:endParaRPr>
          </a:p>
        </p:txBody>
      </p:sp>
      <p:sp>
        <p:nvSpPr>
          <p:cNvPr id="11" name="TextBox 10"/>
          <p:cNvSpPr txBox="1"/>
          <p:nvPr/>
        </p:nvSpPr>
        <p:spPr>
          <a:xfrm>
            <a:off x="3352800" y="6324600"/>
            <a:ext cx="3361305" cy="369332"/>
          </a:xfrm>
          <a:prstGeom prst="rect">
            <a:avLst/>
          </a:prstGeom>
          <a:noFill/>
        </p:spPr>
        <p:txBody>
          <a:bodyPr wrap="none" rtlCol="0">
            <a:spAutoFit/>
          </a:bodyPr>
          <a:lstStyle/>
          <a:p>
            <a:r>
              <a:rPr lang="en-US" dirty="0" smtClean="0"/>
              <a:t>Payments and Orders Information</a:t>
            </a:r>
            <a:endParaRPr lang="en-US" dirty="0"/>
          </a:p>
        </p:txBody>
      </p:sp>
      <p:pic>
        <p:nvPicPr>
          <p:cNvPr id="4102" name="Picture 6"/>
          <p:cNvPicPr>
            <a:picLocks noGrp="1" noChangeAspect="1" noChangeArrowheads="1"/>
          </p:cNvPicPr>
          <p:nvPr>
            <p:ph idx="1"/>
          </p:nvPr>
        </p:nvPicPr>
        <p:blipFill>
          <a:blip r:embed="rId3"/>
          <a:srcRect/>
          <a:stretch>
            <a:fillRect/>
          </a:stretch>
        </p:blipFill>
        <p:spPr bwMode="auto">
          <a:xfrm>
            <a:off x="1066800" y="914400"/>
            <a:ext cx="7924800" cy="1158885"/>
          </a:xfrm>
          <a:prstGeom prst="rect">
            <a:avLst/>
          </a:prstGeom>
          <a:ln>
            <a:noFill/>
          </a:ln>
          <a:effectLst>
            <a:outerShdw blurRad="292100" dist="139700" dir="2700000" algn="tl" rotWithShape="0">
              <a:srgbClr val="333333">
                <a:alpha val="65000"/>
              </a:srgbClr>
            </a:outerShdw>
          </a:effectLst>
        </p:spPr>
      </p:pic>
      <p:pic>
        <p:nvPicPr>
          <p:cNvPr id="4103" name="Picture 7"/>
          <p:cNvPicPr>
            <a:picLocks noChangeAspect="1" noChangeArrowheads="1"/>
          </p:cNvPicPr>
          <p:nvPr/>
        </p:nvPicPr>
        <p:blipFill>
          <a:blip r:embed="rId4"/>
          <a:srcRect/>
          <a:stretch>
            <a:fillRect/>
          </a:stretch>
        </p:blipFill>
        <p:spPr bwMode="auto">
          <a:xfrm>
            <a:off x="1066800" y="2514600"/>
            <a:ext cx="7848600" cy="1524000"/>
          </a:xfrm>
          <a:prstGeom prst="rect">
            <a:avLst/>
          </a:prstGeom>
          <a:ln>
            <a:noFill/>
          </a:ln>
          <a:effectLst>
            <a:outerShdw blurRad="292100" dist="139700" dir="2700000" algn="tl" rotWithShape="0">
              <a:srgbClr val="333333">
                <a:alpha val="65000"/>
              </a:srgbClr>
            </a:outerShdw>
          </a:effectLst>
        </p:spPr>
      </p:pic>
      <p:pic>
        <p:nvPicPr>
          <p:cNvPr id="15" name="Picture 14" descr="n.jpg"/>
          <p:cNvPicPr>
            <a:picLocks noChangeAspect="1"/>
          </p:cNvPicPr>
          <p:nvPr/>
        </p:nvPicPr>
        <p:blipFill>
          <a:blip r:embed="rId5" cstate="print"/>
          <a:stretch>
            <a:fillRect/>
          </a:stretch>
        </p:blipFill>
        <p:spPr>
          <a:xfrm>
            <a:off x="8153400" y="0"/>
            <a:ext cx="990600" cy="71543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98080" cy="1143000"/>
          </a:xfrm>
        </p:spPr>
        <p:txBody>
          <a:bodyPr/>
          <a:lstStyle/>
          <a:p>
            <a:r>
              <a:rPr lang="en-US" dirty="0" smtClean="0">
                <a:latin typeface="Cambria Math" pitchFamily="18" charset="0"/>
                <a:ea typeface="Cambria Math" pitchFamily="18" charset="0"/>
              </a:rPr>
              <a:t>Module Specifications-User</a:t>
            </a:r>
            <a:endParaRPr lang="en-US" dirty="0"/>
          </a:p>
        </p:txBody>
      </p:sp>
      <p:pic>
        <p:nvPicPr>
          <p:cNvPr id="4" name="Picture 3" descr="n.jpg"/>
          <p:cNvPicPr>
            <a:picLocks noChangeAspect="1"/>
          </p:cNvPicPr>
          <p:nvPr/>
        </p:nvPicPr>
        <p:blipFill>
          <a:blip r:embed="rId2" cstate="print"/>
          <a:stretch>
            <a:fillRect/>
          </a:stretch>
        </p:blipFill>
        <p:spPr>
          <a:xfrm>
            <a:off x="8153400" y="0"/>
            <a:ext cx="990600" cy="715433"/>
          </a:xfrm>
          <a:prstGeom prst="rect">
            <a:avLst/>
          </a:prstGeom>
        </p:spPr>
      </p:pic>
      <p:pic>
        <p:nvPicPr>
          <p:cNvPr id="5123" name="Picture 3"/>
          <p:cNvPicPr>
            <a:picLocks noGrp="1" noChangeAspect="1" noChangeArrowheads="1"/>
          </p:cNvPicPr>
          <p:nvPr>
            <p:ph idx="1"/>
          </p:nvPr>
        </p:nvPicPr>
        <p:blipFill>
          <a:blip r:embed="rId3"/>
          <a:srcRect/>
          <a:stretch>
            <a:fillRect/>
          </a:stretch>
        </p:blipFill>
        <p:spPr bwMode="auto">
          <a:xfrm>
            <a:off x="1143000" y="1066800"/>
            <a:ext cx="3581400" cy="49530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371600" y="6324600"/>
            <a:ext cx="7162800" cy="381000"/>
          </a:xfrm>
          <a:prstGeom prst="rect">
            <a:avLst/>
          </a:prstGeom>
          <a:noFill/>
        </p:spPr>
        <p:txBody>
          <a:bodyPr wrap="square" rtlCol="0">
            <a:spAutoFit/>
          </a:bodyPr>
          <a:lstStyle/>
          <a:p>
            <a:pPr algn="ctr"/>
            <a:r>
              <a:rPr lang="en-US" dirty="0" smtClean="0">
                <a:latin typeface="Cambria Math" pitchFamily="18" charset="0"/>
                <a:ea typeface="Cambria Math" pitchFamily="18" charset="0"/>
              </a:rPr>
              <a:t>User Registration Followed by Login </a:t>
            </a:r>
            <a:endParaRPr lang="en-US" dirty="0">
              <a:latin typeface="Cambria Math" pitchFamily="18" charset="0"/>
              <a:ea typeface="Cambria Math" pitchFamily="18" charset="0"/>
            </a:endParaRPr>
          </a:p>
        </p:txBody>
      </p:sp>
      <p:pic>
        <p:nvPicPr>
          <p:cNvPr id="2050" name="Picture 2"/>
          <p:cNvPicPr>
            <a:picLocks noChangeAspect="1" noChangeArrowheads="1"/>
          </p:cNvPicPr>
          <p:nvPr/>
        </p:nvPicPr>
        <p:blipFill>
          <a:blip r:embed="rId4"/>
          <a:srcRect/>
          <a:stretch>
            <a:fillRect/>
          </a:stretch>
        </p:blipFill>
        <p:spPr bwMode="auto">
          <a:xfrm>
            <a:off x="4876800" y="1066800"/>
            <a:ext cx="3962400" cy="49530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1590</TotalTime>
  <Words>317</Words>
  <Application>Microsoft Office PowerPoint</Application>
  <PresentationFormat>On-screen Show (4:3)</PresentationFormat>
  <Paragraphs>83</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Solstice</vt:lpstr>
      <vt:lpstr>DAIL YOUR CAR</vt:lpstr>
      <vt:lpstr>Literature Review</vt:lpstr>
      <vt:lpstr>Abstract:-</vt:lpstr>
      <vt:lpstr>Entity Relationship Diagram</vt:lpstr>
      <vt:lpstr>Functional Specifications</vt:lpstr>
      <vt:lpstr>Module Specifications-Admin</vt:lpstr>
      <vt:lpstr>Module Specifications-Admin</vt:lpstr>
      <vt:lpstr>Module Specifications-Admin</vt:lpstr>
      <vt:lpstr>Module Specifications-User</vt:lpstr>
      <vt:lpstr>Module Specifications-User</vt:lpstr>
      <vt:lpstr>Module Specifications-User</vt:lpstr>
      <vt:lpstr>Module Specifications-User</vt:lpstr>
      <vt:lpstr>Module Specifications-User</vt:lpstr>
      <vt:lpstr>Research and Development</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 YOUR CAR</dc:title>
  <dc:creator>prassi</dc:creator>
  <cp:lastModifiedBy>prassi</cp:lastModifiedBy>
  <cp:revision>76</cp:revision>
  <dcterms:created xsi:type="dcterms:W3CDTF">2019-11-07T18:06:43Z</dcterms:created>
  <dcterms:modified xsi:type="dcterms:W3CDTF">2019-11-13T12:46:47Z</dcterms:modified>
</cp:coreProperties>
</file>